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activeX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activeX/activeX2.xml" ContentType="application/vnd.ms-office.activeX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2"/>
  </p:notesMasterIdLst>
  <p:sldIdLst>
    <p:sldId id="260" r:id="rId2"/>
    <p:sldId id="310" r:id="rId3"/>
    <p:sldId id="337" r:id="rId4"/>
    <p:sldId id="309" r:id="rId5"/>
    <p:sldId id="311" r:id="rId6"/>
    <p:sldId id="263" r:id="rId7"/>
    <p:sldId id="321" r:id="rId8"/>
    <p:sldId id="329" r:id="rId9"/>
    <p:sldId id="313" r:id="rId10"/>
    <p:sldId id="31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FFFF00"/>
    <a:srgbClr val="000066"/>
    <a:srgbClr val="360808"/>
    <a:srgbClr val="740000"/>
    <a:srgbClr val="000000"/>
    <a:srgbClr val="FF9900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09" autoAdjust="0"/>
    <p:restoredTop sz="94684" autoAdjust="0"/>
  </p:normalViewPr>
  <p:slideViewPr>
    <p:cSldViewPr>
      <p:cViewPr>
        <p:scale>
          <a:sx n="80" d="100"/>
          <a:sy n="80" d="100"/>
        </p:scale>
        <p:origin x="-858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activeX/activeX2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226A933-6407-48EE-B830-32B697F11D95}" type="datetimeFigureOut">
              <a:rPr lang="ru-RU"/>
              <a:pPr>
                <a:defRPr/>
              </a:pPr>
              <a:t>19.09.2016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D40EEB5-8322-423D-95F6-B51710B1A4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413234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5D909AB-F41D-4347-99CA-F842D39C15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4378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BB5F08B-2D57-4414-B674-63E77F6077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7748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EFC7ED6-C9A8-4A7C-9A80-25C5DF202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6862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9680C9B-6675-49FB-AD5B-5B7B46DC9B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9404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02EAB84-56F8-4683-A7A9-1693D3CFB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7540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90F7E68-0A1F-4A05-B1A8-DCDDE81ECF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3374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D2E4EF2-8C6A-4607-BE99-B6B802E53B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9153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9924A52-1EB8-4B44-A5BA-47A3419074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1786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679864D-901A-4431-A41A-1B931F7EE9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5171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5857BE5-3BE0-4DAC-8A1C-B5CF38EAF2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3035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1371600"/>
            <a:ext cx="1943100" cy="4724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371600"/>
            <a:ext cx="5676900" cy="4724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D7C6D62-D395-4B63-A721-8023C70E9B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7981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371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99962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90800"/>
            <a:ext cx="7772400" cy="3505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99962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2400" y="6400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D7DA541-861C-45F8-B4EF-35BD893755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  <a:ea typeface="MS PGothic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  <a:ea typeface="ＭＳ Ｐゴシック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  <a:ea typeface="ＭＳ Ｐゴシック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  <a:ea typeface="ＭＳ Ｐゴシック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FFFF66"/>
        </a:buClr>
        <a:buSzPct val="75000"/>
        <a:buFont typeface="Monotype Sorts" pitchFamily="2" charset="2"/>
        <a:buChar char="/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FF6666"/>
        </a:buClr>
        <a:buSzPct val="75000"/>
        <a:buFont typeface="Monotype Sorts" pitchFamily="2" charset="2"/>
        <a:buChar char="/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66CCFF"/>
        </a:buClr>
        <a:buSzPct val="75000"/>
        <a:buFont typeface="Monotype Sorts" pitchFamily="2" charset="2"/>
        <a:buChar char="/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80FF00"/>
        </a:buClr>
        <a:buSzPct val="75000"/>
        <a:buFont typeface="Monotype Sorts" pitchFamily="2" charset="2"/>
        <a:buChar char="/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30188" algn="l" rtl="0" eaLnBrk="0" fontAlgn="base" hangingPunct="0">
        <a:spcBef>
          <a:spcPct val="0"/>
        </a:spcBef>
        <a:spcAft>
          <a:spcPct val="0"/>
        </a:spcAft>
        <a:buClr>
          <a:srgbClr val="FFCC66"/>
        </a:buClr>
        <a:buSzPct val="75000"/>
        <a:buFont typeface="Monotype Sorts" pitchFamily="2" charset="2"/>
        <a:buChar char="/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30188" algn="l" rtl="0" eaLnBrk="0" fontAlgn="base" hangingPunct="0">
        <a:spcBef>
          <a:spcPct val="0"/>
        </a:spcBef>
        <a:spcAft>
          <a:spcPct val="0"/>
        </a:spcAft>
        <a:buClr>
          <a:srgbClr val="FFCC66"/>
        </a:buClr>
        <a:buSzPct val="75000"/>
        <a:buFont typeface="Monotype Sorts" charset="2"/>
        <a:buChar char="/"/>
        <a:defRPr sz="2000">
          <a:solidFill>
            <a:schemeClr val="tx1"/>
          </a:solidFill>
          <a:latin typeface="+mn-lt"/>
          <a:ea typeface="+mn-ea"/>
        </a:defRPr>
      </a:lvl6pPr>
      <a:lvl7pPr marL="2971800" indent="-230188" algn="l" rtl="0" eaLnBrk="0" fontAlgn="base" hangingPunct="0">
        <a:spcBef>
          <a:spcPct val="0"/>
        </a:spcBef>
        <a:spcAft>
          <a:spcPct val="0"/>
        </a:spcAft>
        <a:buClr>
          <a:srgbClr val="FFCC66"/>
        </a:buClr>
        <a:buSzPct val="75000"/>
        <a:buFont typeface="Monotype Sorts" charset="2"/>
        <a:buChar char="/"/>
        <a:defRPr sz="2000">
          <a:solidFill>
            <a:schemeClr val="tx1"/>
          </a:solidFill>
          <a:latin typeface="+mn-lt"/>
          <a:ea typeface="+mn-ea"/>
        </a:defRPr>
      </a:lvl7pPr>
      <a:lvl8pPr marL="3429000" indent="-230188" algn="l" rtl="0" eaLnBrk="0" fontAlgn="base" hangingPunct="0">
        <a:spcBef>
          <a:spcPct val="0"/>
        </a:spcBef>
        <a:spcAft>
          <a:spcPct val="0"/>
        </a:spcAft>
        <a:buClr>
          <a:srgbClr val="FFCC66"/>
        </a:buClr>
        <a:buSzPct val="75000"/>
        <a:buFont typeface="Monotype Sorts" charset="2"/>
        <a:buChar char="/"/>
        <a:defRPr sz="2000">
          <a:solidFill>
            <a:schemeClr val="tx1"/>
          </a:solidFill>
          <a:latin typeface="+mn-lt"/>
          <a:ea typeface="+mn-ea"/>
        </a:defRPr>
      </a:lvl8pPr>
      <a:lvl9pPr marL="3886200" indent="-230188" algn="l" rtl="0" eaLnBrk="0" fontAlgn="base" hangingPunct="0">
        <a:spcBef>
          <a:spcPct val="0"/>
        </a:spcBef>
        <a:spcAft>
          <a:spcPct val="0"/>
        </a:spcAft>
        <a:buClr>
          <a:srgbClr val="FFCC66"/>
        </a:buClr>
        <a:buSzPct val="75000"/>
        <a:buFont typeface="Monotype Sorts" charset="2"/>
        <a:buChar char="/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ontrol" Target="../activeX/activeX2.xml"/><Relationship Id="rId7" Type="http://schemas.openxmlformats.org/officeDocument/2006/relationships/image" Target="../media/image19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5" Type="http://schemas.openxmlformats.org/officeDocument/2006/relationships/hyperlink" Target="https://math-oge.sdamgia.ru/test?theme=12" TargetMode="Externa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428604"/>
            <a:ext cx="6072230" cy="10001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МБОУ </a:t>
            </a: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Вечерняя</a:t>
            </a: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(сменная)</a:t>
            </a: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ОШ г. Кувандык»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07140" y="5553236"/>
            <a:ext cx="360040" cy="360040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322846" y="5555628"/>
            <a:ext cx="360040" cy="360040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043608" y="5085184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571868" y="1500174"/>
            <a:ext cx="53578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Garamond" pitchFamily="18" charset="0"/>
              </a:rPr>
              <a:t>Заключительный  урок геометрии  в 9 классе</a:t>
            </a:r>
            <a:endParaRPr lang="ru-RU" sz="4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Garamond" pitchFamily="18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013045" y="2492896"/>
            <a:ext cx="62715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aramond" pitchFamily="18" charset="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3428992" y="3857628"/>
            <a:ext cx="5607504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400" b="1" i="1">
                <a:ln w="11430"/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3500000" scaled="1"/>
                  <a:tileRect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itchFamily="18" charset="0"/>
              </a:defRPr>
            </a:lvl1pPr>
          </a:lstStyle>
          <a:p>
            <a:pPr algn="l">
              <a:defRPr/>
            </a:pPr>
            <a:r>
              <a:rPr lang="ru-RU" sz="400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Учитель</a:t>
            </a:r>
            <a:r>
              <a:rPr lang="ru-RU" sz="480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 </a:t>
            </a:r>
            <a:endParaRPr lang="ru-RU" sz="4800" dirty="0" smtClean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</a:endParaRPr>
          </a:p>
          <a:p>
            <a:pPr>
              <a:defRPr/>
            </a:pPr>
            <a:r>
              <a:rPr lang="ru-RU" sz="4000" dirty="0" err="1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Дубчак</a:t>
            </a:r>
            <a:r>
              <a:rPr lang="ru-RU" sz="400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 Наталия </a:t>
            </a:r>
            <a:r>
              <a:rPr lang="ru-RU" sz="480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Витальевна</a:t>
            </a:r>
            <a:endParaRPr lang="ru-RU" sz="480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14488"/>
            <a:ext cx="2250297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3748" y="503236"/>
            <a:ext cx="5003800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bat-Bold" pitchFamily="2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Готовимся к ГИА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77031" y="4005064"/>
            <a:ext cx="360040" cy="360040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23049" y="4689140"/>
            <a:ext cx="360040" cy="360040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07504" y="5316098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4348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499475" y="1851025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501063" y="1182688"/>
            <a:ext cx="64293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0863" y="1649413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51375" y="1417638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3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01713" y="1476375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3" y="1500174"/>
            <a:ext cx="7072362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3748" y="503236"/>
            <a:ext cx="4988582" cy="10683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bat-Bold" pitchFamily="2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Пути успешной сдачи ГИА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7504" y="4106880"/>
            <a:ext cx="360040" cy="360040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23049" y="4689140"/>
            <a:ext cx="360040" cy="360040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07504" y="5316098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5372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43888" y="1851224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977981" y="2543237"/>
            <a:ext cx="642938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02538" y="1851223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6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58100" y="1290638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7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61363" y="1260475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8888" y="2071678"/>
            <a:ext cx="60499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Знание теории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Психологический настрой</a:t>
            </a:r>
            <a:endParaRPr lang="ru-RU" sz="3200" b="1" i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Внимательность</a:t>
            </a:r>
            <a:endParaRPr lang="ru-RU" sz="3200" b="1" i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Терпение и труд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Рациональное использование времени в работе</a:t>
            </a:r>
            <a:endParaRPr lang="ru-RU" sz="3200" b="1" i="1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0100" y="503236"/>
            <a:ext cx="5003800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defRPr/>
            </a:pP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Углы, их виды и свойства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07140" y="5553236"/>
            <a:ext cx="360040" cy="360040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043608" y="5085184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WordArt 5"/>
          <p:cNvSpPr>
            <a:spLocks noChangeArrowheads="1" noChangeShapeType="1" noTextEdit="1"/>
          </p:cNvSpPr>
          <p:nvPr/>
        </p:nvSpPr>
        <p:spPr bwMode="auto">
          <a:xfrm>
            <a:off x="3779912" y="1916832"/>
            <a:ext cx="5242884" cy="31683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3134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 dirty="0">
              <a:ln/>
              <a:solidFill>
                <a:schemeClr val="accent3"/>
              </a:solidFill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16398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908175" y="5437188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15008" y="1500174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71802" y="1500174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450" y="1828800"/>
            <a:ext cx="72771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3748" y="503236"/>
            <a:ext cx="5003800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Многоугольники</a:t>
            </a:r>
            <a:endParaRPr lang="ru-RU" sz="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bat-Bold" pitchFamily="2" charset="0"/>
              <a:ea typeface="+mj-ea"/>
              <a:cs typeface="+mj-cs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42910" y="1071546"/>
            <a:ext cx="360040" cy="360040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71472" y="1428736"/>
            <a:ext cx="360040" cy="360040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285720" y="1214422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7420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747000" y="1457325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16913" y="1916113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67675" y="1652588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29322" y="1643050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15325" y="1304925"/>
            <a:ext cx="642938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85918" y="1571612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1"/>
          <p:cNvSpPr>
            <a:spLocks noChangeArrowheads="1" noChangeShapeType="1"/>
          </p:cNvSpPr>
          <p:nvPr/>
        </p:nvSpPr>
        <p:spPr bwMode="auto">
          <a:xfrm>
            <a:off x="827088" y="1412875"/>
            <a:ext cx="734536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n"/>
              <a:defRPr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285720" y="1857364"/>
            <a:ext cx="3143272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rgbClr val="FFFF00"/>
                </a:solidFill>
              </a:rPr>
              <a:t>треугольники</a:t>
            </a:r>
            <a:endParaRPr lang="ru-RU" sz="2400" i="1" dirty="0">
              <a:solidFill>
                <a:srgbClr val="FFFF00"/>
              </a:solidFill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3714744" y="1714488"/>
            <a:ext cx="2928958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4х-угольники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94" name="Овал 93"/>
          <p:cNvSpPr/>
          <p:nvPr/>
        </p:nvSpPr>
        <p:spPr>
          <a:xfrm>
            <a:off x="6715140" y="1857364"/>
            <a:ext cx="2428860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rgbClr val="C00000"/>
                </a:solidFill>
              </a:rPr>
              <a:t>n-</a:t>
            </a:r>
            <a:r>
              <a:rPr lang="ru-RU" sz="2000" i="1" dirty="0" smtClean="0">
                <a:solidFill>
                  <a:srgbClr val="C00000"/>
                </a:solidFill>
              </a:rPr>
              <a:t>угольники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100" name="Стрелка вниз 99"/>
          <p:cNvSpPr/>
          <p:nvPr/>
        </p:nvSpPr>
        <p:spPr>
          <a:xfrm>
            <a:off x="2357422" y="1357298"/>
            <a:ext cx="28575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Стрелка вниз 101"/>
          <p:cNvSpPr/>
          <p:nvPr/>
        </p:nvSpPr>
        <p:spPr>
          <a:xfrm>
            <a:off x="5214942" y="1357298"/>
            <a:ext cx="214314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трелка вниз 102"/>
          <p:cNvSpPr/>
          <p:nvPr/>
        </p:nvSpPr>
        <p:spPr>
          <a:xfrm>
            <a:off x="7000892" y="1428736"/>
            <a:ext cx="214314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5" name="Прямая со стрелкой 104"/>
          <p:cNvCxnSpPr/>
          <p:nvPr/>
        </p:nvCxnSpPr>
        <p:spPr>
          <a:xfrm rot="5400000">
            <a:off x="357158" y="2500306"/>
            <a:ext cx="50006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357158" y="2500306"/>
            <a:ext cx="500066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>
            <a:stCxn id="92" idx="4"/>
          </p:cNvCxnSpPr>
          <p:nvPr/>
        </p:nvCxnSpPr>
        <p:spPr>
          <a:xfrm rot="16200000" flipH="1">
            <a:off x="1643042" y="2786058"/>
            <a:ext cx="71438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515" name="Picture 9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000372"/>
            <a:ext cx="3181350" cy="30956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26" name="Скругленный прямоугольник 125"/>
          <p:cNvSpPr/>
          <p:nvPr/>
        </p:nvSpPr>
        <p:spPr>
          <a:xfrm>
            <a:off x="3428992" y="3000372"/>
            <a:ext cx="192882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параллелограмм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643570" y="3000372"/>
            <a:ext cx="164307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трапеция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7715272" y="3071810"/>
            <a:ext cx="128588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0" name="Прямая со стрелкой 129"/>
          <p:cNvCxnSpPr/>
          <p:nvPr/>
        </p:nvCxnSpPr>
        <p:spPr>
          <a:xfrm rot="5400000">
            <a:off x="4107653" y="2607463"/>
            <a:ext cx="50006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/>
          <p:nvPr/>
        </p:nvCxnSpPr>
        <p:spPr>
          <a:xfrm>
            <a:off x="5429256" y="2643182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/>
          <p:cNvCxnSpPr/>
          <p:nvPr/>
        </p:nvCxnSpPr>
        <p:spPr>
          <a:xfrm>
            <a:off x="6000760" y="2500306"/>
            <a:ext cx="1928826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Прямоугольник 134"/>
          <p:cNvSpPr/>
          <p:nvPr/>
        </p:nvSpPr>
        <p:spPr>
          <a:xfrm>
            <a:off x="3571868" y="3929066"/>
            <a:ext cx="64294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8" name="Прямая соединительная линия 137"/>
          <p:cNvCxnSpPr/>
          <p:nvPr/>
        </p:nvCxnSpPr>
        <p:spPr>
          <a:xfrm rot="5400000">
            <a:off x="4393405" y="3893347"/>
            <a:ext cx="57150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rot="16200000" flipV="1">
            <a:off x="4500562" y="4357694"/>
            <a:ext cx="428628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 rot="16200000" flipH="1">
            <a:off x="4679157" y="3821909"/>
            <a:ext cx="50006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rot="5400000" flipH="1" flipV="1">
            <a:off x="4714876" y="4357694"/>
            <a:ext cx="500066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Прямоугольник 145"/>
          <p:cNvSpPr/>
          <p:nvPr/>
        </p:nvSpPr>
        <p:spPr>
          <a:xfrm>
            <a:off x="5286380" y="4071942"/>
            <a:ext cx="121444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8" name="Прямая со стрелкой 147"/>
          <p:cNvCxnSpPr>
            <a:endCxn id="135" idx="0"/>
          </p:cNvCxnSpPr>
          <p:nvPr/>
        </p:nvCxnSpPr>
        <p:spPr>
          <a:xfrm rot="5400000">
            <a:off x="3661166" y="3661174"/>
            <a:ext cx="500066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>
            <a:stCxn id="126" idx="2"/>
          </p:cNvCxnSpPr>
          <p:nvPr/>
        </p:nvCxnSpPr>
        <p:spPr>
          <a:xfrm rot="16200000" flipH="1">
            <a:off x="4339826" y="3554016"/>
            <a:ext cx="428628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 стрелкой 151"/>
          <p:cNvCxnSpPr>
            <a:endCxn id="146" idx="0"/>
          </p:cNvCxnSpPr>
          <p:nvPr/>
        </p:nvCxnSpPr>
        <p:spPr>
          <a:xfrm>
            <a:off x="4929190" y="3500438"/>
            <a:ext cx="964413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Скругленный прямоугольник 152"/>
          <p:cNvSpPr/>
          <p:nvPr/>
        </p:nvSpPr>
        <p:spPr>
          <a:xfrm>
            <a:off x="6929454" y="4786322"/>
            <a:ext cx="2000264" cy="12858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Признаки</a:t>
            </a:r>
          </a:p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Свойства</a:t>
            </a:r>
          </a:p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Площадь</a:t>
            </a:r>
          </a:p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cxnSp>
        <p:nvCxnSpPr>
          <p:cNvPr id="155" name="Прямая соединительная линия 154"/>
          <p:cNvCxnSpPr/>
          <p:nvPr/>
        </p:nvCxnSpPr>
        <p:spPr>
          <a:xfrm rot="5400000">
            <a:off x="6750859" y="4179099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7072330" y="3929066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/>
          <p:nvPr/>
        </p:nvCxnSpPr>
        <p:spPr>
          <a:xfrm rot="16200000" flipV="1">
            <a:off x="7250925" y="4036223"/>
            <a:ext cx="571504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/>
          <p:cNvCxnSpPr/>
          <p:nvPr/>
        </p:nvCxnSpPr>
        <p:spPr>
          <a:xfrm>
            <a:off x="7000892" y="4429132"/>
            <a:ext cx="78581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/>
          <p:cNvCxnSpPr/>
          <p:nvPr/>
        </p:nvCxnSpPr>
        <p:spPr>
          <a:xfrm>
            <a:off x="8143900" y="4000504"/>
            <a:ext cx="64294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>
            <a:off x="8143900" y="4572008"/>
            <a:ext cx="100010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единительная линия 168"/>
          <p:cNvCxnSpPr/>
          <p:nvPr/>
        </p:nvCxnSpPr>
        <p:spPr>
          <a:xfrm rot="5400000">
            <a:off x="7750991" y="4179099"/>
            <a:ext cx="57150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 rot="16200000" flipH="1">
            <a:off x="8572528" y="4286256"/>
            <a:ext cx="64294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/>
          <p:nvPr/>
        </p:nvCxnSpPr>
        <p:spPr>
          <a:xfrm rot="10800000">
            <a:off x="7929586" y="4572008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единительная линия 178"/>
          <p:cNvCxnSpPr/>
          <p:nvPr/>
        </p:nvCxnSpPr>
        <p:spPr>
          <a:xfrm>
            <a:off x="7929586" y="4214818"/>
            <a:ext cx="214314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 rot="10800000" flipV="1">
            <a:off x="8786842" y="4286256"/>
            <a:ext cx="214314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>
            <a:off x="7000892" y="428625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единительная линия 184"/>
          <p:cNvCxnSpPr/>
          <p:nvPr/>
        </p:nvCxnSpPr>
        <p:spPr>
          <a:xfrm rot="5400000" flipH="1" flipV="1">
            <a:off x="7108049" y="4321975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Прямая соединительная линия 186"/>
          <p:cNvCxnSpPr/>
          <p:nvPr/>
        </p:nvCxnSpPr>
        <p:spPr>
          <a:xfrm>
            <a:off x="6286512" y="4857760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единительная линия 188"/>
          <p:cNvCxnSpPr/>
          <p:nvPr/>
        </p:nvCxnSpPr>
        <p:spPr>
          <a:xfrm rot="10800000">
            <a:off x="5857884" y="5286388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Прямая соединительная линия 190"/>
          <p:cNvCxnSpPr/>
          <p:nvPr/>
        </p:nvCxnSpPr>
        <p:spPr>
          <a:xfrm rot="5400000">
            <a:off x="5857884" y="4857760"/>
            <a:ext cx="428628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Прямая соединительная линия 192"/>
          <p:cNvCxnSpPr/>
          <p:nvPr/>
        </p:nvCxnSpPr>
        <p:spPr>
          <a:xfrm rot="16200000" flipH="1">
            <a:off x="6500826" y="5000636"/>
            <a:ext cx="428628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Прямая со стрелкой 194"/>
          <p:cNvCxnSpPr/>
          <p:nvPr/>
        </p:nvCxnSpPr>
        <p:spPr>
          <a:xfrm rot="5400000">
            <a:off x="5893603" y="4107661"/>
            <a:ext cx="142876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Прямая со стрелкой 196"/>
          <p:cNvCxnSpPr/>
          <p:nvPr/>
        </p:nvCxnSpPr>
        <p:spPr>
          <a:xfrm rot="16200000" flipH="1">
            <a:off x="6822297" y="3607595"/>
            <a:ext cx="42862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Прямая со стрелкой 198"/>
          <p:cNvCxnSpPr/>
          <p:nvPr/>
        </p:nvCxnSpPr>
        <p:spPr>
          <a:xfrm>
            <a:off x="7143768" y="3500438"/>
            <a:ext cx="1000132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Овал 199"/>
          <p:cNvSpPr/>
          <p:nvPr/>
        </p:nvSpPr>
        <p:spPr>
          <a:xfrm>
            <a:off x="3428992" y="5143512"/>
            <a:ext cx="2214578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Правильные</a:t>
            </a:r>
            <a:endParaRPr lang="ru-RU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2" name="Прямая со стрелкой 201"/>
          <p:cNvCxnSpPr>
            <a:stCxn id="200" idx="0"/>
          </p:cNvCxnSpPr>
          <p:nvPr/>
        </p:nvCxnSpPr>
        <p:spPr>
          <a:xfrm rot="16200000" flipV="1">
            <a:off x="3982637" y="4589867"/>
            <a:ext cx="571504" cy="535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 стрелкой 203"/>
          <p:cNvCxnSpPr>
            <a:stCxn id="200" idx="1"/>
          </p:cNvCxnSpPr>
          <p:nvPr/>
        </p:nvCxnSpPr>
        <p:spPr>
          <a:xfrm rot="16200000" flipV="1">
            <a:off x="2640636" y="4145918"/>
            <a:ext cx="1400964" cy="824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3748" y="503236"/>
            <a:ext cx="5003800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bat-Bold" pitchFamily="2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Окружность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07140" y="5553236"/>
            <a:ext cx="360040" cy="360040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322846" y="5555628"/>
            <a:ext cx="360040" cy="360040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043608" y="5085184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8444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29388" y="1643050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429124" y="1643050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86182" y="1571612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Заголовок 4"/>
          <p:cNvSpPr txBox="1">
            <a:spLocks/>
          </p:cNvSpPr>
          <p:nvPr/>
        </p:nvSpPr>
        <p:spPr bwMode="auto">
          <a:xfrm>
            <a:off x="0" y="5000636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Arbat-Bold" pitchFamily="2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bat-Bold" pitchFamily="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bat-Bold" pitchFamily="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bat-Bold" pitchFamily="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bat-Bold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bat-Bold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bat-Bold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bat-Bold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bat-Bold" pitchFamily="2" charset="0"/>
              </a:defRPr>
            </a:lvl9pPr>
          </a:lstStyle>
          <a:p>
            <a:pPr eaLnBrk="1" hangingPunct="1">
              <a:defRPr/>
            </a:pPr>
            <a:r>
              <a:rPr lang="ru-RU" sz="32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8451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5786" y="1500174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2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715272" y="2214554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857364"/>
            <a:ext cx="341947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857364"/>
            <a:ext cx="218122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2571744"/>
            <a:ext cx="19050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3748" y="503236"/>
            <a:ext cx="5003800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bat-Bold" pitchFamily="2" charset="0"/>
              <a:ea typeface="+mj-ea"/>
              <a:cs typeface="+mj-cs"/>
            </a:endParaRPr>
          </a:p>
          <a:p>
            <a:pPr algn="ctr">
              <a:lnSpc>
                <a:spcPts val="2900"/>
              </a:lnSpc>
              <a:defRPr/>
            </a:pP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Векторы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9468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429124" y="1857364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1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43240" y="3357562"/>
            <a:ext cx="642938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2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15206" y="2786058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5"/>
          <p:cNvSpPr txBox="1">
            <a:spLocks noChangeArrowheads="1"/>
          </p:cNvSpPr>
          <p:nvPr/>
        </p:nvSpPr>
        <p:spPr bwMode="auto">
          <a:xfrm>
            <a:off x="199645" y="1636712"/>
            <a:ext cx="795496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buClr>
                <a:schemeClr val="tx1"/>
              </a:buClr>
              <a:buSzPct val="90000"/>
              <a:defRPr/>
            </a:pPr>
            <a:endParaRPr lang="ru-RU" sz="24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70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14414" y="3357562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1538" y="1357298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1643050"/>
            <a:ext cx="19907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28" y="3571876"/>
            <a:ext cx="19526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4744" y="2143116"/>
            <a:ext cx="18002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9388" y="3071810"/>
            <a:ext cx="19240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3748" y="503236"/>
            <a:ext cx="5003800" cy="854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bat-Bold" pitchFamily="2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ru-RU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Задачи по готовым чертежам</a:t>
            </a:r>
            <a:endParaRPr lang="ru-RU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0" y="1643050"/>
            <a:ext cx="360040" cy="360040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428596" y="1142984"/>
            <a:ext cx="360040" cy="360040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0" y="1214422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357158" y="1571612"/>
          <a:ext cx="8643998" cy="4500594"/>
        </p:xfrm>
        <a:graphic>
          <a:graphicData uri="http://schemas.openxmlformats.org/drawingml/2006/table">
            <a:tbl>
              <a:tblPr/>
              <a:tblGrid>
                <a:gridCol w="481782"/>
                <a:gridCol w="8162216"/>
              </a:tblGrid>
              <a:tr h="383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66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2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66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Условие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2FF"/>
                    </a:solidFill>
                  </a:tcPr>
                </a:tc>
              </a:tr>
              <a:tr h="9402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66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6A3"/>
                    </a:solidFill>
                  </a:tcPr>
                </a:tc>
                <a:tc>
                  <a:txBody>
                    <a:bodyPr/>
                    <a:lstStyle/>
                    <a:p>
                      <a:pPr indent="2381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За­да­ние 9 № 339450.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 В тре­уголь­ни­ке </a:t>
                      </a: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ABC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AB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= </a:t>
                      </a: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BC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= 53, </a:t>
                      </a:r>
                      <a:endParaRPr lang="ru-RU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2381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= 56. Най­ди­те длину ме­ди­а­ны </a:t>
                      </a:r>
                      <a:r>
                        <a:rPr lang="ru-RU" sz="16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BM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Ответ: 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3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66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6A3"/>
                    </a:solidFill>
                  </a:tcPr>
                </a:tc>
                <a:tc>
                  <a:txBody>
                    <a:bodyPr/>
                    <a:lstStyle/>
                    <a:p>
                      <a:pPr indent="2381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За­да­ние 9 № 311911.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2381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па­рал­ле­ло­грам­ме ABCD про­ве­де­на диа­го­наль AC. Угол DAC равен 47°, а угол CAB равен 11°. Най­ди­те боль­ший угол па­рал­ле­ло­грам­ма ABCD. Ответ дайте в гра­ду­сах.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2381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66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6A3"/>
                    </a:solidFill>
                  </a:tcPr>
                </a:tc>
                <a:tc>
                  <a:txBody>
                    <a:bodyPr/>
                    <a:lstStyle/>
                    <a:p>
                      <a:pPr indent="2381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Задание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 № 311398.  В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окружности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центром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O AC и BD —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диаметры.</a:t>
                      </a:r>
                    </a:p>
                    <a:p>
                      <a:pPr indent="2381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Угол 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ACB равен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26°.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Найдите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угол AOD. Ответ дайте в гра­ду­сах.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2381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Источник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ГИА-2013. </a:t>
                      </a:r>
                      <a:r>
                        <a:rPr lang="ru-RU" sz="14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5"/>
                        </a:rPr>
                        <a:t>Математика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Диагностическая работа № 2.(5 вар)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7362" name="Рисунок 2" descr="https://math-oge.sdamgia.ru/get_file?id=630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768" y="2071678"/>
            <a:ext cx="895350" cy="809625"/>
          </a:xfrm>
          <a:prstGeom prst="rect">
            <a:avLst/>
          </a:prstGeom>
          <a:noFill/>
        </p:spPr>
      </p:pic>
      <p:pic>
        <p:nvPicPr>
          <p:cNvPr id="57361" name="Рисунок 3" descr="https://math-oge.sdamgia.ru/get_file?id=35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29058" y="3929066"/>
            <a:ext cx="1428750" cy="476250"/>
          </a:xfrm>
          <a:prstGeom prst="rect">
            <a:avLst/>
          </a:prstGeom>
          <a:noFill/>
        </p:spPr>
      </p:pic>
      <p:pic>
        <p:nvPicPr>
          <p:cNvPr id="57360" name="Рисунок 26" descr="https://math-oge.sdamgia.ru/get_file?id=23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86710" y="4714884"/>
            <a:ext cx="1095375" cy="1085850"/>
          </a:xfrm>
          <a:prstGeom prst="rect">
            <a:avLst/>
          </a:prstGeom>
          <a:noFill/>
        </p:spPr>
      </p:pic>
    </p:spTree>
    <p:controls>
      <p:control spid="57363" name="DefaultOcx" r:id="rId2" imgW="1447920" imgH="228600"/>
      <p:control spid="57364" name="HTMLText1" r:id="rId3" imgW="1447920" imgH="228600"/>
    </p:controls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3748" y="503236"/>
            <a:ext cx="5003800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bat-Bold" pitchFamily="2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Во время экзамена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21643" y="4941168"/>
            <a:ext cx="360040" cy="360040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01231" y="5555628"/>
            <a:ext cx="360040" cy="360040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36952" y="4365104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1516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929586" y="1357298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55013" y="1163638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5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00958" y="1000108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9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10375" y="1554163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Заголовок 19"/>
          <p:cNvSpPr>
            <a:spLocks noGrp="1"/>
          </p:cNvSpPr>
          <p:nvPr>
            <p:ph type="title" idx="4294967295"/>
          </p:nvPr>
        </p:nvSpPr>
        <p:spPr>
          <a:xfrm>
            <a:off x="0" y="1428750"/>
            <a:ext cx="8043863" cy="642938"/>
          </a:xfrm>
        </p:spPr>
        <p:txBody>
          <a:bodyPr/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Обратите внимание на следующее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half" idx="4294967295"/>
          </p:nvPr>
        </p:nvSpPr>
        <p:spPr>
          <a:xfrm>
            <a:off x="3357554" y="2071678"/>
            <a:ext cx="5572164" cy="3571899"/>
          </a:xfrm>
          <a:ln>
            <a:solidFill>
              <a:schemeClr val="tx1"/>
            </a:solidFill>
          </a:ln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пробежать глазами весь тест; 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внимательно прочитать вопрос до конца и понять его смысл);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если не знаешь ответа на вопрос или не уверен, пропусти его и отметь, чтобы потом к нему вернуться;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если не смог в течение отведенного времени ответить на вопрос, есть смысл положиться на свою интуицию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2" name="Picture 2" descr="E:\диск D\это все подождет\с рабочего стола\НатВит\школа\2016-2017\открытый урок\со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285992"/>
            <a:ext cx="2457450" cy="262096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500042"/>
            <a:ext cx="5003800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Желаю удачи</a:t>
            </a:r>
            <a:endParaRPr lang="ru-RU" sz="4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14348" y="3571876"/>
            <a:ext cx="360040" cy="360040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85786" y="4500570"/>
            <a:ext cx="360040" cy="360040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714348" y="4000504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2540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28662" y="1357298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58148" y="1357298"/>
            <a:ext cx="642938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3" descr="C:\Users\User\Ростов_материалы\Desktop\b754d128bc3cbe23accaffa8dbec75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00364" y="1428736"/>
            <a:ext cx="641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1"/>
          <p:cNvSpPr>
            <a:spLocks noChangeArrowheads="1" noChangeShapeType="1"/>
          </p:cNvSpPr>
          <p:nvPr/>
        </p:nvSpPr>
        <p:spPr bwMode="auto">
          <a:xfrm>
            <a:off x="1069975" y="1741488"/>
            <a:ext cx="7570788" cy="3960812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800080"/>
              </a:buClr>
              <a:buSzPct val="90000"/>
              <a:buFont typeface="Wingdings" pitchFamily="2" charset="2"/>
              <a:buNone/>
              <a:defRPr/>
            </a:pPr>
            <a:endParaRPr lang="ru-RU" sz="2800" b="1" i="1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"/>
              <a:cs typeface="Arial" charset="0"/>
            </a:endParaRPr>
          </a:p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800080"/>
              </a:buClr>
              <a:buSzPct val="90000"/>
              <a:buFont typeface="Wingdings" pitchFamily="2" charset="2"/>
              <a:buNone/>
              <a:defRPr/>
            </a:pPr>
            <a:endParaRPr lang="ru-RU" sz="2800" b="1" i="1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"/>
              <a:cs typeface="Arial" charset="0"/>
            </a:endParaRPr>
          </a:p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800080"/>
              </a:buClr>
              <a:buSzPct val="90000"/>
              <a:buFont typeface="Wingdings" pitchFamily="2" charset="2"/>
              <a:buNone/>
              <a:defRPr/>
            </a:pPr>
            <a:endParaRPr lang="ru-RU" sz="2800" b="1" i="1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"/>
              <a:cs typeface="Arial" charset="0"/>
            </a:endParaRPr>
          </a:p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800080"/>
              </a:buClr>
              <a:buSzPct val="90000"/>
              <a:buFont typeface="Wingdings" pitchFamily="2" charset="2"/>
              <a:buNone/>
              <a:defRPr/>
            </a:pPr>
            <a:endParaRPr lang="ru-RU" sz="2800" b="1" i="1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"/>
              <a:cs typeface="Arial" charset="0"/>
            </a:endParaRPr>
          </a:p>
        </p:txBody>
      </p:sp>
      <p:pic>
        <p:nvPicPr>
          <p:cNvPr id="55297" name="Picture 1" descr="E:\диск D\это все подождет\с рабочего стола\НатВит\школа\2016-2017\открытый урок\успехов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643050"/>
            <a:ext cx="7072361" cy="42862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lkboard">
  <a:themeElements>
    <a:clrScheme name="Другая 3">
      <a:dk1>
        <a:srgbClr val="808080"/>
      </a:dk1>
      <a:lt1>
        <a:srgbClr val="FFFFFF"/>
      </a:lt1>
      <a:dk2>
        <a:srgbClr val="5C8564"/>
      </a:dk2>
      <a:lt2>
        <a:srgbClr val="FFFFFF"/>
      </a:lt2>
      <a:accent1>
        <a:srgbClr val="86A1BF"/>
      </a:accent1>
      <a:accent2>
        <a:srgbClr val="FF6666"/>
      </a:accent2>
      <a:accent3>
        <a:srgbClr val="B5C2B8"/>
      </a:accent3>
      <a:accent4>
        <a:srgbClr val="DADADA"/>
      </a:accent4>
      <a:accent5>
        <a:srgbClr val="C3CDDC"/>
      </a:accent5>
      <a:accent6>
        <a:srgbClr val="E75C5C"/>
      </a:accent6>
      <a:hlink>
        <a:srgbClr val="F2F2F2"/>
      </a:hlink>
      <a:folHlink>
        <a:srgbClr val="FF0000"/>
      </a:folHlink>
    </a:clrScheme>
    <a:fontScheme name="Chalkboard">
      <a:majorFont>
        <a:latin typeface="Comic Sans MS"/>
        <a:ea typeface="ＭＳ Ｐゴシック"/>
        <a:cs typeface=""/>
      </a:majorFont>
      <a:minorFont>
        <a:latin typeface="Comic Sans MS"/>
        <a:ea typeface="ＭＳ Ｐゴシック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halkboard 1">
        <a:dk1>
          <a:srgbClr val="808080"/>
        </a:dk1>
        <a:lt1>
          <a:srgbClr val="FFFFFF"/>
        </a:lt1>
        <a:dk2>
          <a:srgbClr val="5C8564"/>
        </a:dk2>
        <a:lt2>
          <a:srgbClr val="FFFFFF"/>
        </a:lt2>
        <a:accent1>
          <a:srgbClr val="86A1BF"/>
        </a:accent1>
        <a:accent2>
          <a:srgbClr val="FF6666"/>
        </a:accent2>
        <a:accent3>
          <a:srgbClr val="B5C2B8"/>
        </a:accent3>
        <a:accent4>
          <a:srgbClr val="DADADA"/>
        </a:accent4>
        <a:accent5>
          <a:srgbClr val="C3CDDC"/>
        </a:accent5>
        <a:accent6>
          <a:srgbClr val="E75C5C"/>
        </a:accent6>
        <a:hlink>
          <a:srgbClr val="80FF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3306</TotalTime>
  <Words>138</Words>
  <Application>Microsoft Office PowerPoint</Application>
  <PresentationFormat>Экран (4:3)</PresentationFormat>
  <Paragraphs>57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Chalkboard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Обратите внимание на следующее</vt:lpstr>
      <vt:lpstr>Слайд 10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Классная доска</dc:title>
  <dc:creator>Soul Reaver;Irenus</dc:creator>
  <cp:lastModifiedBy>User</cp:lastModifiedBy>
  <cp:revision>281</cp:revision>
  <dcterms:created xsi:type="dcterms:W3CDTF">2011-07-08T08:05:38Z</dcterms:created>
  <dcterms:modified xsi:type="dcterms:W3CDTF">2016-09-19T19:49:00Z</dcterms:modified>
</cp:coreProperties>
</file>